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3651B7E-C45E-4C8D-B727-B2AD0973004D}" type="datetimeFigureOut">
              <a:rPr lang="ar-IQ" smtClean="0"/>
              <a:t>5/30/1441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3000451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3651B7E-C45E-4C8D-B727-B2AD0973004D}" type="datetimeFigureOut">
              <a:rPr lang="ar-IQ" smtClean="0"/>
              <a:t>5/30/1441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162420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3651B7E-C45E-4C8D-B727-B2AD0973004D}" type="datetimeFigureOut">
              <a:rPr lang="ar-IQ" smtClean="0"/>
              <a:t>5/30/1441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4557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3651B7E-C45E-4C8D-B727-B2AD0973004D}" type="datetimeFigureOut">
              <a:rPr lang="ar-IQ" smtClean="0"/>
              <a:t>5/30/1441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3576585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651B7E-C45E-4C8D-B727-B2AD0973004D}" type="datetimeFigureOut">
              <a:rPr lang="ar-IQ" smtClean="0"/>
              <a:t>5/30/1441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1106254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3651B7E-C45E-4C8D-B727-B2AD0973004D}" type="datetimeFigureOut">
              <a:rPr lang="ar-IQ" smtClean="0"/>
              <a:t>5/30/1441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3963959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3651B7E-C45E-4C8D-B727-B2AD0973004D}" type="datetimeFigureOut">
              <a:rPr lang="ar-IQ" smtClean="0"/>
              <a:t>5/30/1441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2794710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3651B7E-C45E-4C8D-B727-B2AD0973004D}" type="datetimeFigureOut">
              <a:rPr lang="ar-IQ" smtClean="0"/>
              <a:t>5/30/1441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2485982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51B7E-C45E-4C8D-B727-B2AD0973004D}" type="datetimeFigureOut">
              <a:rPr lang="ar-IQ" smtClean="0"/>
              <a:t>5/30/1441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2612677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51B7E-C45E-4C8D-B727-B2AD0973004D}" type="datetimeFigureOut">
              <a:rPr lang="ar-IQ" smtClean="0"/>
              <a:t>5/30/1441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2650294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51B7E-C45E-4C8D-B727-B2AD0973004D}" type="datetimeFigureOut">
              <a:rPr lang="ar-IQ" smtClean="0"/>
              <a:t>5/30/1441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2408703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3651B7E-C45E-4C8D-B727-B2AD0973004D}" type="datetimeFigureOut">
              <a:rPr lang="ar-IQ" smtClean="0"/>
              <a:t>5/30/1441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A51E383-44A8-4D82-A646-7D29410CB1B5}" type="slidenum">
              <a:rPr lang="ar-IQ" smtClean="0"/>
              <a:t>‹#›</a:t>
            </a:fld>
            <a:endParaRPr lang="ar-IQ"/>
          </a:p>
        </p:txBody>
      </p:sp>
    </p:spTree>
    <p:extLst>
      <p:ext uri="{BB962C8B-B14F-4D97-AF65-F5344CB8AC3E}">
        <p14:creationId xmlns:p14="http://schemas.microsoft.com/office/powerpoint/2010/main" val="3535308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17798" y="591988"/>
            <a:ext cx="5915529" cy="646331"/>
          </a:xfrm>
          <a:prstGeom prst="rect">
            <a:avLst/>
          </a:prstGeom>
        </p:spPr>
        <p:txBody>
          <a:bodyPr wrap="none">
            <a:spAutoFit/>
          </a:bodyPr>
          <a:lstStyle/>
          <a:p>
            <a:pPr algn="ctr"/>
            <a:r>
              <a:rPr lang="en-US" sz="3600" b="1" u="sng" dirty="0" smtClean="0">
                <a:cs typeface="+mj-cs"/>
              </a:rPr>
              <a:t>Professions as Social </a:t>
            </a:r>
            <a:r>
              <a:rPr lang="en-US" sz="3600" b="1" u="sng" dirty="0" smtClean="0">
                <a:cs typeface="+mj-cs"/>
              </a:rPr>
              <a:t>Practices</a:t>
            </a:r>
            <a:endParaRPr lang="ar-IQ" sz="3600" b="1" u="sng" dirty="0">
              <a:cs typeface="+mj-cs"/>
            </a:endParaRPr>
          </a:p>
        </p:txBody>
      </p:sp>
      <p:sp>
        <p:nvSpPr>
          <p:cNvPr id="5" name="Rectangle 4"/>
          <p:cNvSpPr/>
          <p:nvPr/>
        </p:nvSpPr>
        <p:spPr>
          <a:xfrm>
            <a:off x="395535" y="1238319"/>
            <a:ext cx="8160054" cy="4832092"/>
          </a:xfrm>
          <a:prstGeom prst="rect">
            <a:avLst/>
          </a:prstGeom>
        </p:spPr>
        <p:txBody>
          <a:bodyPr wrap="square">
            <a:spAutoFit/>
          </a:bodyPr>
          <a:lstStyle/>
          <a:p>
            <a:pPr algn="l" rtl="0">
              <a:buFont typeface="Arial" pitchFamily="34" charset="0"/>
              <a:buChar char="•"/>
            </a:pPr>
            <a:r>
              <a:rPr lang="en-US" sz="2800" dirty="0" smtClean="0">
                <a:cs typeface="+mj-cs"/>
              </a:rPr>
              <a:t> </a:t>
            </a:r>
            <a:r>
              <a:rPr lang="en-US" sz="2800" dirty="0">
                <a:latin typeface="Times New Roman" pitchFamily="18" charset="0"/>
                <a:cs typeface="Times New Roman" pitchFamily="18" charset="0"/>
              </a:rPr>
              <a:t>This account </a:t>
            </a:r>
            <a:r>
              <a:rPr lang="en-US" sz="2800" dirty="0" smtClean="0">
                <a:latin typeface="Times New Roman" pitchFamily="18" charset="0"/>
                <a:cs typeface="Times New Roman" pitchFamily="18" charset="0"/>
              </a:rPr>
              <a:t>professionalism </a:t>
            </a:r>
            <a:r>
              <a:rPr lang="en-US" sz="2800" dirty="0" smtClean="0">
                <a:latin typeface="Times New Roman" pitchFamily="18" charset="0"/>
                <a:cs typeface="Times New Roman" pitchFamily="18" charset="0"/>
              </a:rPr>
              <a:t>begins with an analysis of a concept, </a:t>
            </a:r>
            <a:r>
              <a:rPr lang="en-US" sz="2800" dirty="0" smtClean="0">
                <a:latin typeface="Times New Roman" pitchFamily="18" charset="0"/>
                <a:cs typeface="Times New Roman" pitchFamily="18" charset="0"/>
              </a:rPr>
              <a:t>not </a:t>
            </a:r>
            <a:r>
              <a:rPr lang="en-US" sz="2800" dirty="0" smtClean="0">
                <a:latin typeface="Times New Roman" pitchFamily="18" charset="0"/>
                <a:cs typeface="Times New Roman" pitchFamily="18" charset="0"/>
              </a:rPr>
              <a:t>with empirical research.</a:t>
            </a:r>
          </a:p>
          <a:p>
            <a:pPr marL="457200" indent="-457200" algn="l" rtl="0">
              <a:buFont typeface="Arial" pitchFamily="34" charset="0"/>
              <a:buChar char="•"/>
            </a:pPr>
            <a:endParaRPr lang="en-US" sz="2800" dirty="0">
              <a:latin typeface="Times New Roman" pitchFamily="18" charset="0"/>
              <a:cs typeface="Times New Roman" pitchFamily="18" charset="0"/>
            </a:endParaRPr>
          </a:p>
          <a:p>
            <a:pPr marL="457200" indent="-457200" algn="l" rtl="0">
              <a:buFont typeface="Arial" pitchFamily="34" charset="0"/>
              <a:buChar char="•"/>
            </a:pPr>
            <a:r>
              <a:rPr lang="en-US" sz="2800" dirty="0">
                <a:latin typeface="Times New Roman" pitchFamily="18" charset="0"/>
                <a:cs typeface="Times New Roman" pitchFamily="18" charset="0"/>
              </a:rPr>
              <a:t>The concept is of a ‘‘social practice</a:t>
            </a:r>
            <a:r>
              <a:rPr lang="en-US" sz="2800" dirty="0" smtClean="0">
                <a:latin typeface="Times New Roman" pitchFamily="18" charset="0"/>
                <a:cs typeface="Times New Roman" pitchFamily="18" charset="0"/>
              </a:rPr>
              <a:t>,’’</a:t>
            </a:r>
          </a:p>
          <a:p>
            <a:pPr algn="just" rtl="0"/>
            <a:r>
              <a:rPr lang="en-US" sz="2800" dirty="0" smtClean="0">
                <a:latin typeface="Times New Roman" pitchFamily="18" charset="0"/>
                <a:cs typeface="Times New Roman" pitchFamily="18" charset="0"/>
              </a:rPr>
              <a:t>Any </a:t>
            </a:r>
            <a:r>
              <a:rPr lang="en-US" sz="2800" dirty="0">
                <a:latin typeface="Times New Roman" pitchFamily="18" charset="0"/>
                <a:cs typeface="Times New Roman" pitchFamily="18" charset="0"/>
              </a:rPr>
              <a:t>coherent and complex form of socially established cooperative human activity through which goods internal to that form of activity are realized in the course of trying to achieve those standards of excellence which are appropriate to, and partially definitive of, that form of activity</a:t>
            </a:r>
          </a:p>
          <a:p>
            <a:pPr algn="l" rtl="0">
              <a:buFont typeface="Arial" pitchFamily="34" charset="0"/>
              <a:buChar char="•"/>
            </a:pPr>
            <a:endParaRPr lang="ar-IQ" sz="2800" dirty="0">
              <a:latin typeface="Times New Roman" pitchFamily="18" charset="0"/>
              <a:cs typeface="Times New Roman" pitchFamily="18" charset="0"/>
            </a:endParaRPr>
          </a:p>
        </p:txBody>
      </p:sp>
    </p:spTree>
    <p:extLst>
      <p:ext uri="{BB962C8B-B14F-4D97-AF65-F5344CB8AC3E}">
        <p14:creationId xmlns:p14="http://schemas.microsoft.com/office/powerpoint/2010/main" val="3394391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algn="l" rtl="0"/>
            <a:r>
              <a:rPr lang="en-US" dirty="0" smtClean="0"/>
              <a:t>A profession is an example of a social practice</a:t>
            </a:r>
          </a:p>
          <a:p>
            <a:pPr marL="0" indent="0" algn="l" rtl="0">
              <a:buNone/>
            </a:pPr>
            <a:endParaRPr lang="en-US" dirty="0" smtClean="0"/>
          </a:p>
          <a:p>
            <a:pPr algn="l" rtl="0"/>
            <a:r>
              <a:rPr lang="en-US" dirty="0" smtClean="0"/>
              <a:t> </a:t>
            </a:r>
            <a:r>
              <a:rPr lang="en-US" b="1" dirty="0">
                <a:solidFill>
                  <a:srgbClr val="C00000"/>
                </a:solidFill>
                <a:latin typeface="Times New Roman" pitchFamily="18" charset="0"/>
                <a:cs typeface="Times New Roman" pitchFamily="18" charset="0"/>
              </a:rPr>
              <a:t>First</a:t>
            </a:r>
            <a:r>
              <a:rPr lang="en-US" dirty="0">
                <a:latin typeface="Times New Roman" pitchFamily="18" charset="0"/>
                <a:cs typeface="Times New Roman" pitchFamily="18" charset="0"/>
              </a:rPr>
              <a:t>, every social practice has one or more aims or goods that are especially associated with it or ‘‘internal’’ to it. For example, medicine (along, of course, </a:t>
            </a:r>
            <a:r>
              <a:rPr lang="en-US" dirty="0" smtClean="0">
                <a:latin typeface="Times New Roman" pitchFamily="18" charset="0"/>
                <a:cs typeface="Times New Roman" pitchFamily="18" charset="0"/>
              </a:rPr>
              <a:t>with nursing</a:t>
            </a:r>
            <a:r>
              <a:rPr lang="en-US" dirty="0">
                <a:latin typeface="Times New Roman" pitchFamily="18" charset="0"/>
                <a:cs typeface="Times New Roman" pitchFamily="18" charset="0"/>
              </a:rPr>
              <a:t>, pharmacy, osteopathy, and the like</a:t>
            </a:r>
            <a:r>
              <a:rPr lang="en-US" dirty="0" smtClean="0">
                <a:latin typeface="Times New Roman" pitchFamily="18" charset="0"/>
                <a:cs typeface="Times New Roman" pitchFamily="18" charset="0"/>
              </a:rPr>
              <a:t>) aims </a:t>
            </a:r>
            <a:r>
              <a:rPr lang="en-US" dirty="0">
                <a:latin typeface="Times New Roman" pitchFamily="18" charset="0"/>
                <a:cs typeface="Times New Roman" pitchFamily="18" charset="0"/>
              </a:rPr>
              <a:t>at the health of patients. One of the aims of law is justice.</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3739264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048672"/>
          </a:xfrm>
        </p:spPr>
        <p:txBody>
          <a:bodyPr>
            <a:normAutofit lnSpcReduction="10000"/>
          </a:bodyPr>
          <a:lstStyle/>
          <a:p>
            <a:pPr algn="just" rtl="0"/>
            <a:r>
              <a:rPr lang="en-US" dirty="0" smtClean="0">
                <a:latin typeface="Times New Roman" pitchFamily="18" charset="0"/>
                <a:cs typeface="Times New Roman" pitchFamily="18" charset="0"/>
              </a:rPr>
              <a:t>A practice may also produce other goods, such as money, social prestige, and power, but it is these goods especially associated with the practice that interest us here and that are especially related to its moral legitimacy.</a:t>
            </a:r>
          </a:p>
          <a:p>
            <a:pPr marL="0" indent="0" algn="just" rtl="0">
              <a:buNone/>
            </a:pPr>
            <a:r>
              <a:rPr lang="en-US" dirty="0" smtClean="0">
                <a:latin typeface="Times New Roman" pitchFamily="18" charset="0"/>
                <a:cs typeface="Times New Roman" pitchFamily="18" charset="0"/>
              </a:rPr>
              <a:t> </a:t>
            </a:r>
          </a:p>
          <a:p>
            <a:pPr algn="just" rtl="0"/>
            <a:r>
              <a:rPr lang="en-US" b="1" dirty="0" smtClean="0">
                <a:solidFill>
                  <a:srgbClr val="C00000"/>
                </a:solidFill>
                <a:latin typeface="Times New Roman" pitchFamily="18" charset="0"/>
                <a:cs typeface="Times New Roman" pitchFamily="18" charset="0"/>
              </a:rPr>
              <a:t>Second</a:t>
            </a:r>
            <a:r>
              <a:rPr lang="en-US" dirty="0" smtClean="0">
                <a:latin typeface="Times New Roman" pitchFamily="18" charset="0"/>
                <a:cs typeface="Times New Roman" pitchFamily="18" charset="0"/>
              </a:rPr>
              <a:t>, a social practice is inconceivable without this distinctive aim.</a:t>
            </a:r>
          </a:p>
          <a:p>
            <a:pPr algn="just" rtl="0"/>
            <a:endParaRPr lang="en-US" dirty="0">
              <a:latin typeface="Times New Roman" pitchFamily="18" charset="0"/>
              <a:cs typeface="Times New Roman" pitchFamily="18" charset="0"/>
            </a:endParaRPr>
          </a:p>
          <a:p>
            <a:pPr algn="just" rtl="0"/>
            <a:r>
              <a:rPr lang="en-US" dirty="0" smtClean="0">
                <a:latin typeface="Times New Roman" pitchFamily="18" charset="0"/>
                <a:cs typeface="Times New Roman" pitchFamily="18" charset="0"/>
              </a:rPr>
              <a:t>“We cannot imagine medicine apart from the aim of producing health or law without the aim of producing justice</a:t>
            </a:r>
            <a:r>
              <a:rPr lang="en-US" dirty="0" smtClean="0"/>
              <a:t>”</a:t>
            </a:r>
            <a:endParaRPr lang="en-US" dirty="0" smtClean="0">
              <a:latin typeface="Times New Roman" pitchFamily="18" charset="0"/>
              <a:cs typeface="Times New Roman" pitchFamily="18" charset="0"/>
            </a:endParaRPr>
          </a:p>
          <a:p>
            <a:pPr algn="just" rtl="0"/>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3702924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algn="l" rtl="0"/>
            <a:r>
              <a:rPr lang="en-US" b="1" dirty="0" smtClean="0">
                <a:solidFill>
                  <a:srgbClr val="C00000"/>
                </a:solidFill>
                <a:latin typeface="Times New Roman" pitchFamily="18" charset="0"/>
                <a:cs typeface="Times New Roman" pitchFamily="18" charset="0"/>
              </a:rPr>
              <a:t>Third</a:t>
            </a:r>
            <a:r>
              <a:rPr lang="en-US" dirty="0" smtClean="0">
                <a:latin typeface="Times New Roman" pitchFamily="18" charset="0"/>
                <a:cs typeface="Times New Roman" pitchFamily="18" charset="0"/>
              </a:rPr>
              <a:t>, the aims of a social practice must be morally justifiable aims. Both health and justice are morally praiseworthy aims.</a:t>
            </a:r>
          </a:p>
          <a:p>
            <a:pPr algn="l" rtl="0"/>
            <a:endParaRPr lang="en-US" dirty="0">
              <a:latin typeface="Times New Roman" pitchFamily="18" charset="0"/>
              <a:cs typeface="Times New Roman" pitchFamily="18" charset="0"/>
            </a:endParaRPr>
          </a:p>
          <a:p>
            <a:pPr algn="l" rtl="0"/>
            <a:r>
              <a:rPr lang="en-US" b="1" dirty="0">
                <a:solidFill>
                  <a:srgbClr val="C00000"/>
                </a:solidFill>
                <a:latin typeface="Times New Roman" pitchFamily="18" charset="0"/>
                <a:cs typeface="Times New Roman" pitchFamily="18" charset="0"/>
              </a:rPr>
              <a:t>Fourth</a:t>
            </a:r>
            <a:r>
              <a:rPr lang="en-US" dirty="0">
                <a:latin typeface="Times New Roman" pitchFamily="18" charset="0"/>
                <a:cs typeface="Times New Roman" pitchFamily="18" charset="0"/>
              </a:rPr>
              <a:t>, the distinctive aim of a social practice provides a moral criterion for evaluating the behavior of those who participate in the social practice and for resolving moral issues that might arise in the practice.</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4115046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pPr algn="just" rtl="0"/>
            <a:r>
              <a:rPr lang="en-US" dirty="0" smtClean="0">
                <a:latin typeface="Times New Roman" pitchFamily="18" charset="0"/>
                <a:cs typeface="Times New Roman" pitchFamily="18" charset="0"/>
              </a:rPr>
              <a:t>The advantage of this account of professionalism is that it has a distinctively moral orientation and characterizes the professions as institutions that must be not only morally permissible but also aim at some moral good. There cannot be a profession of thievery or a profession of torturing because these occupations are  inconsistent with ordinary morality.</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3185739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algn="l" rtl="0"/>
            <a:r>
              <a:rPr lang="en-US" b="1" dirty="0" smtClean="0">
                <a:latin typeface="Times New Roman" pitchFamily="18" charset="0"/>
                <a:cs typeface="Times New Roman" pitchFamily="18" charset="0"/>
              </a:rPr>
              <a:t>TWO MODELS OF PROFESSIONALISM</a:t>
            </a:r>
          </a:p>
          <a:p>
            <a:pPr marL="0" indent="0" algn="l" rtl="0">
              <a:buNone/>
            </a:pPr>
            <a:r>
              <a:rPr lang="en-US" sz="2800" dirty="0" smtClean="0">
                <a:latin typeface="Times New Roman" pitchFamily="18" charset="0"/>
                <a:cs typeface="Times New Roman" pitchFamily="18" charset="0"/>
              </a:rPr>
              <a:t>There are two models of the professional</a:t>
            </a:r>
            <a:endParaRPr lang="en-US" sz="2800" dirty="0"/>
          </a:p>
          <a:p>
            <a:pPr marL="0" indent="0" algn="l" rtl="0">
              <a:buNone/>
            </a:pPr>
            <a:r>
              <a:rPr lang="en-US" sz="2800" b="1" dirty="0" smtClean="0">
                <a:latin typeface="Times New Roman" pitchFamily="18" charset="0"/>
                <a:cs typeface="Times New Roman" pitchFamily="18" charset="0"/>
              </a:rPr>
              <a:t>1- The Business Model </a:t>
            </a:r>
          </a:p>
          <a:p>
            <a:pPr marL="0" indent="0" algn="just" rtl="0">
              <a:buNone/>
            </a:pPr>
            <a:r>
              <a:rPr lang="en-US" sz="2800" dirty="0" smtClean="0">
                <a:latin typeface="Times New Roman" pitchFamily="18" charset="0"/>
                <a:cs typeface="Times New Roman" pitchFamily="18" charset="0"/>
              </a:rPr>
              <a:t>According to the business model, an occupation is primarily oriented toward making a profit within the boundaries set by law. Just like any other business, a profession sells a product or service in the marketplace for a profit; the major constraint on this activity is regulation imposed by law. If people ordinarily called professionals, such as doctors, lawyers, or engineers, followed this model, their claim to professionalism would be severely limited.</a:t>
            </a:r>
          </a:p>
        </p:txBody>
      </p:sp>
    </p:spTree>
    <p:extLst>
      <p:ext uri="{BB962C8B-B14F-4D97-AF65-F5344CB8AC3E}">
        <p14:creationId xmlns:p14="http://schemas.microsoft.com/office/powerpoint/2010/main" val="3521266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lnSpcReduction="10000"/>
          </a:bodyPr>
          <a:lstStyle/>
          <a:p>
            <a:pPr algn="l" rtl="0"/>
            <a:r>
              <a:rPr lang="en-US" b="1" dirty="0" smtClean="0">
                <a:latin typeface="Times New Roman" pitchFamily="18" charset="0"/>
                <a:cs typeface="Times New Roman" pitchFamily="18" charset="0"/>
              </a:rPr>
              <a:t>2-</a:t>
            </a:r>
            <a:r>
              <a:rPr lang="en-US" dirty="0" smtClean="0"/>
              <a:t> </a:t>
            </a:r>
            <a:r>
              <a:rPr lang="en-US" sz="2800" b="1" dirty="0" smtClean="0">
                <a:latin typeface="Times New Roman" pitchFamily="18" charset="0"/>
                <a:cs typeface="Times New Roman" pitchFamily="18" charset="0"/>
              </a:rPr>
              <a:t>The Professional Model </a:t>
            </a:r>
          </a:p>
          <a:p>
            <a:pPr algn="just" rtl="0"/>
            <a:r>
              <a:rPr lang="en-US" sz="3000" dirty="0" smtClean="0">
                <a:latin typeface="Times New Roman" pitchFamily="18" charset="0"/>
                <a:cs typeface="Times New Roman" pitchFamily="18" charset="0"/>
              </a:rPr>
              <a:t>This model offers a quite a different picture of occupations such as medicine, law, and engineering. Crucial to the professional model is the idea that engineers and other professionals have an implicit trust relationship with the larger public. The terms of this trust relationship, sometimes referred to as a ‘‘social contract’’ with the public, are that professionals agree to regulate their practice so that it promotes the public good. In the words of most engineering codes, they agree to hold paramount the safety, health, and welfare of the public.</a:t>
            </a:r>
            <a:endParaRPr lang="ar-IQ" sz="3000" b="1" dirty="0" smtClean="0">
              <a:latin typeface="Times New Roman" pitchFamily="18" charset="0"/>
              <a:cs typeface="Times New Roman" pitchFamily="18" charset="0"/>
            </a:endParaRPr>
          </a:p>
          <a:p>
            <a:pPr algn="l" rtl="0"/>
            <a:endParaRPr lang="ar-IQ" dirty="0"/>
          </a:p>
        </p:txBody>
      </p:sp>
    </p:spTree>
    <p:extLst>
      <p:ext uri="{BB962C8B-B14F-4D97-AF65-F5344CB8AC3E}">
        <p14:creationId xmlns:p14="http://schemas.microsoft.com/office/powerpoint/2010/main" val="3495376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978</TotalTime>
  <Words>545</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11</cp:revision>
  <dcterms:created xsi:type="dcterms:W3CDTF">2020-01-19T19:39:35Z</dcterms:created>
  <dcterms:modified xsi:type="dcterms:W3CDTF">2020-01-26T06:43:00Z</dcterms:modified>
</cp:coreProperties>
</file>